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1" r:id="rId2"/>
    <p:sldId id="270" r:id="rId3"/>
    <p:sldId id="269" r:id="rId4"/>
    <p:sldId id="268" r:id="rId5"/>
    <p:sldId id="272" r:id="rId6"/>
    <p:sldId id="273" r:id="rId7"/>
    <p:sldId id="274" r:id="rId8"/>
    <p:sldId id="275" r:id="rId9"/>
    <p:sldId id="276" r:id="rId10"/>
    <p:sldId id="277" r:id="rId11"/>
    <p:sldId id="27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10/16/2023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10/16/2023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5DD-9819-4ABC-A784-477AFBA19C86}" type="datetime1">
              <a:rPr lang="en-US" smtClean="0"/>
              <a:t>10/16/2023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E545-DA4D-4588-A168-A47EEF327FC2}" type="datetime1">
              <a:rPr lang="en-US" smtClean="0"/>
              <a:t>10/16/2023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042-7092-4D96-B3CE-E8E6CFEE88C8}" type="datetime1">
              <a:rPr lang="en-US" smtClean="0"/>
              <a:t>10/16/2023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9729644A-97F2-4BC4-BBF7-FC141F507563}" type="datetime1">
              <a:rPr lang="en-US" smtClean="0"/>
              <a:t>10/16/2023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4EB7-77EC-481E-BDC6-73CA182AC952}" type="datetime1">
              <a:rPr lang="en-US" smtClean="0"/>
              <a:t>10/16/2023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6069-A392-4E44-934F-6743D63E2A4F}" type="datetime1">
              <a:rPr lang="en-US" smtClean="0"/>
              <a:t>10/16/2023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9843-3551-47D6-BD3E-346FBDF458AF}" type="datetime1">
              <a:rPr lang="en-US" smtClean="0"/>
              <a:t>10/16/2023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2989-19D5-42F7-8321-FE6B75231AF4}" type="datetime1">
              <a:rPr lang="en-US" smtClean="0"/>
              <a:t>10/16/2023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C03C-1F27-412D-AD0B-6423348F1B9B}" type="datetime1">
              <a:rPr lang="en-US" smtClean="0"/>
              <a:t>10/16/2023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619CFDC2-5630-4611-9BF0-0EF7C8C4398D}" type="datetime1">
              <a:rPr lang="en-US" smtClean="0"/>
              <a:t>10/16/2023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enterprise_architectu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enterprise_architecture/blob/master/Sparx/readme.md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enterprise_architecture/blob/master/Sparx/readme.md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xsystems.com/about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enterprise_architectu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enterprise_architectu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enterprise_architectu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enterprise_architectu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enterprise_architectu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enterprise_architectu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cap="none" dirty="0"/>
              <a:t>Learning Sparx® Enterprise Architect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001 – Opening and Structure Introduction</a:t>
            </a:r>
          </a:p>
          <a:p>
            <a:endParaRPr lang="en-US" dirty="0"/>
          </a:p>
          <a:p>
            <a:r>
              <a:rPr lang="en-US" sz="2000" dirty="0"/>
              <a:t>Xiaoqi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CC24F-F3A6-96DF-D3BB-D10A536D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1911"/>
            <a:ext cx="2529254" cy="742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DE835-73E4-811D-5C14-47539BF018DB}"/>
              </a:ext>
            </a:extLst>
          </p:cNvPr>
          <p:cNvSpPr txBox="1"/>
          <p:nvPr/>
        </p:nvSpPr>
        <p:spPr>
          <a:xfrm>
            <a:off x="289089" y="5640555"/>
            <a:ext cx="693247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https://github.com/yasenstar/enterprise_architecture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65F032-6A8C-C95F-9963-AB4837ABB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639" y="1060419"/>
            <a:ext cx="4742669" cy="473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1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039898" cy="2805105"/>
          </a:xfrm>
        </p:spPr>
        <p:txBody>
          <a:bodyPr>
            <a:normAutofit/>
          </a:bodyPr>
          <a:lstStyle/>
          <a:p>
            <a:r>
              <a:rPr lang="en-US" sz="6000" cap="none" dirty="0"/>
              <a:t>Learning Sparx® Enterprise Architect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560884"/>
            <a:ext cx="5228492" cy="2620107"/>
          </a:xfrm>
        </p:spPr>
        <p:txBody>
          <a:bodyPr>
            <a:normAutofit/>
          </a:bodyPr>
          <a:lstStyle/>
          <a:p>
            <a:r>
              <a:rPr lang="en-US" sz="3600" dirty="0"/>
              <a:t>008 – A Tutorial Modeling Session</a:t>
            </a:r>
            <a:endParaRPr lang="en-US" dirty="0"/>
          </a:p>
          <a:p>
            <a:pPr algn="r"/>
            <a:r>
              <a:rPr lang="en-US" sz="2000" dirty="0"/>
              <a:t>Xiaoqi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CC24F-F3A6-96DF-D3BB-D10A536D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1911"/>
            <a:ext cx="2529254" cy="742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DE835-73E4-811D-5C14-47539BF018DB}"/>
              </a:ext>
            </a:extLst>
          </p:cNvPr>
          <p:cNvSpPr txBox="1"/>
          <p:nvPr/>
        </p:nvSpPr>
        <p:spPr>
          <a:xfrm>
            <a:off x="43960" y="6405486"/>
            <a:ext cx="7370736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https://github.com/yasenstar/enterprise_architecture/blob/master/Sparx/readme.md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6C41B9-44CF-A4A3-5E5A-0210EBAE2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354" y="1544547"/>
            <a:ext cx="6062098" cy="3581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272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039898" cy="2805105"/>
          </a:xfrm>
        </p:spPr>
        <p:txBody>
          <a:bodyPr>
            <a:normAutofit/>
          </a:bodyPr>
          <a:lstStyle/>
          <a:p>
            <a:r>
              <a:rPr lang="en-US" sz="6000" cap="none" dirty="0"/>
              <a:t>Learning Sparx® Enterprise Architect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560884"/>
            <a:ext cx="5228492" cy="2620107"/>
          </a:xfrm>
        </p:spPr>
        <p:txBody>
          <a:bodyPr>
            <a:normAutofit/>
          </a:bodyPr>
          <a:lstStyle/>
          <a:p>
            <a:r>
              <a:rPr lang="en-US" sz="3600" dirty="0"/>
              <a:t>009 – Application Desktop – Start Page and Ribbon Menu</a:t>
            </a:r>
            <a:endParaRPr lang="en-US" dirty="0"/>
          </a:p>
          <a:p>
            <a:pPr algn="r"/>
            <a:r>
              <a:rPr lang="en-US" sz="2000" dirty="0"/>
              <a:t>Xiaoqi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CC24F-F3A6-96DF-D3BB-D10A536D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1911"/>
            <a:ext cx="2529254" cy="742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DE835-73E4-811D-5C14-47539BF018DB}"/>
              </a:ext>
            </a:extLst>
          </p:cNvPr>
          <p:cNvSpPr txBox="1"/>
          <p:nvPr/>
        </p:nvSpPr>
        <p:spPr>
          <a:xfrm>
            <a:off x="43960" y="6405486"/>
            <a:ext cx="7370736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https://github.com/yasenstar/enterprise_architecture/blob/master/Sparx/readme.md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D040E-E75B-0F0E-8AC5-AEB0AF903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498" y="113960"/>
            <a:ext cx="5346456" cy="19215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9F6CE3-BEF9-3CE7-9B3E-C4E02F178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497" y="2158332"/>
            <a:ext cx="5228491" cy="4132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594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9EDB-455D-7474-9D18-0F033B3C0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Quadrant for Enterprise Architecture Tools - 2022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B6DDF2-8FCF-1D57-191C-366E517D9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369" y="1752600"/>
            <a:ext cx="4510775" cy="4724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7723A-B1E1-5F77-A2C8-69DAD32918D8}"/>
              </a:ext>
            </a:extLst>
          </p:cNvPr>
          <p:cNvSpPr txBox="1"/>
          <p:nvPr/>
        </p:nvSpPr>
        <p:spPr>
          <a:xfrm>
            <a:off x="7138737" y="2502568"/>
            <a:ext cx="3714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Archi – ArchiMate Modeling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Sparx Systems Enterprise Architect</a:t>
            </a:r>
          </a:p>
        </p:txBody>
      </p:sp>
    </p:spTree>
    <p:extLst>
      <p:ext uri="{BB962C8B-B14F-4D97-AF65-F5344CB8AC3E}">
        <p14:creationId xmlns:p14="http://schemas.microsoft.com/office/powerpoint/2010/main" val="112884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1422B-ECD0-87CA-3EB9-224EC4C6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Sparx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FC4B3-8F27-E7F6-43A5-75193C9C7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Sparx Systems specializes in high performance and scalable </a:t>
            </a:r>
            <a:r>
              <a:rPr lang="en-US" b="1" dirty="0"/>
              <a:t>visual modeling</a:t>
            </a:r>
            <a:r>
              <a:rPr lang="en-US" dirty="0"/>
              <a:t> tools for the planning, design and construction of </a:t>
            </a:r>
            <a:r>
              <a:rPr lang="en-US" b="1" dirty="0"/>
              <a:t>software intensive systems</a:t>
            </a:r>
            <a:r>
              <a:rPr lang="en-US" dirty="0"/>
              <a:t>.</a:t>
            </a:r>
          </a:p>
          <a:p>
            <a:r>
              <a:rPr lang="en-US" dirty="0"/>
              <a:t>… Sparx Systems is a leading vendor of innovative solutions based on the Unified Modeling Language (</a:t>
            </a:r>
            <a:r>
              <a:rPr lang="en-US" b="1" dirty="0"/>
              <a:t>UML</a:t>
            </a:r>
            <a:r>
              <a:rPr lang="en-US" dirty="0"/>
              <a:t>) and its related specifications</a:t>
            </a:r>
          </a:p>
          <a:p>
            <a:r>
              <a:rPr lang="en-US" dirty="0"/>
              <a:t>A Contributing Member of the Object Management Group (OMG), Sparx Systems is committed to realizing the potential of </a:t>
            </a:r>
            <a:r>
              <a:rPr lang="en-US" b="1" dirty="0"/>
              <a:t>model-driven development</a:t>
            </a:r>
            <a:r>
              <a:rPr lang="en-US" dirty="0"/>
              <a:t> based on open standards.</a:t>
            </a:r>
          </a:p>
          <a:p>
            <a:r>
              <a:rPr lang="en-US" dirty="0"/>
              <a:t>Our software is intended for use by analysts, designers, architects, developers, testers, project managers and maintenance staff - almost </a:t>
            </a:r>
            <a:r>
              <a:rPr lang="en-US" b="1" dirty="0"/>
              <a:t>everyone involved in a software development</a:t>
            </a:r>
            <a:r>
              <a:rPr lang="en-US" dirty="0"/>
              <a:t> project and in business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5A3E1-8BCD-C919-7F3F-C9318F5357F8}"/>
              </a:ext>
            </a:extLst>
          </p:cNvPr>
          <p:cNvSpPr txBox="1"/>
          <p:nvPr/>
        </p:nvSpPr>
        <p:spPr>
          <a:xfrm>
            <a:off x="8085221" y="1277912"/>
            <a:ext cx="3818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https://sparxsystems.com/about.html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10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cap="none" dirty="0"/>
              <a:t>Learning Sparx® Enterprise Architect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002 – Welcome and Why EA, Tool Exploration</a:t>
            </a:r>
          </a:p>
          <a:p>
            <a:endParaRPr lang="en-US" dirty="0"/>
          </a:p>
          <a:p>
            <a:r>
              <a:rPr lang="en-US" sz="2000" dirty="0"/>
              <a:t>Xiaoqi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CC24F-F3A6-96DF-D3BB-D10A536D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1911"/>
            <a:ext cx="2529254" cy="742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DE835-73E4-811D-5C14-47539BF018DB}"/>
              </a:ext>
            </a:extLst>
          </p:cNvPr>
          <p:cNvSpPr txBox="1"/>
          <p:nvPr/>
        </p:nvSpPr>
        <p:spPr>
          <a:xfrm>
            <a:off x="289089" y="5640555"/>
            <a:ext cx="693247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https://github.com/yasenstar/enterprise_architecture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7BB679-212B-EB21-ADCE-C4F502F579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635899" y="703094"/>
            <a:ext cx="4091045" cy="5669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cap="none" dirty="0"/>
              <a:t>Learning Sparx® Enterprise Architect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003 – Editions/Licensing, Installation</a:t>
            </a:r>
          </a:p>
          <a:p>
            <a:endParaRPr lang="en-US" dirty="0"/>
          </a:p>
          <a:p>
            <a:r>
              <a:rPr lang="en-US" sz="2000" dirty="0"/>
              <a:t>Xiaoqi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CC24F-F3A6-96DF-D3BB-D10A536D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1911"/>
            <a:ext cx="2529254" cy="742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DE835-73E4-811D-5C14-47539BF018DB}"/>
              </a:ext>
            </a:extLst>
          </p:cNvPr>
          <p:cNvSpPr txBox="1"/>
          <p:nvPr/>
        </p:nvSpPr>
        <p:spPr>
          <a:xfrm>
            <a:off x="289089" y="5640555"/>
            <a:ext cx="693247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https://github.com/yasenstar/enterprise_architecture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7CDA0-0798-65C9-9E66-0D80977D9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808" y="1602906"/>
            <a:ext cx="5176543" cy="3709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59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cap="none" dirty="0"/>
              <a:t>Learning Sparx® Enterprise Architect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004 – Use Trial Edition for First Try</a:t>
            </a:r>
          </a:p>
          <a:p>
            <a:endParaRPr lang="en-US" dirty="0"/>
          </a:p>
          <a:p>
            <a:r>
              <a:rPr lang="en-US" sz="2000" dirty="0"/>
              <a:t>Xiaoqi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CC24F-F3A6-96DF-D3BB-D10A536D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1911"/>
            <a:ext cx="2529254" cy="742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DE835-73E4-811D-5C14-47539BF018DB}"/>
              </a:ext>
            </a:extLst>
          </p:cNvPr>
          <p:cNvSpPr txBox="1"/>
          <p:nvPr/>
        </p:nvSpPr>
        <p:spPr>
          <a:xfrm>
            <a:off x="289089" y="5640555"/>
            <a:ext cx="693247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https://github.com/yasenstar/enterprise_architecture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1F9B71-514B-4B9A-339A-ACC85443D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427" y="1569427"/>
            <a:ext cx="5258103" cy="3719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686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2805105"/>
          </a:xfrm>
        </p:spPr>
        <p:txBody>
          <a:bodyPr>
            <a:normAutofit/>
          </a:bodyPr>
          <a:lstStyle/>
          <a:p>
            <a:r>
              <a:rPr lang="en-US" sz="6000" cap="none" dirty="0"/>
              <a:t>Learning Sparx® Enterprise Architect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560885"/>
            <a:ext cx="6039898" cy="1492575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005 – “Lite</a:t>
            </a:r>
            <a:r>
              <a:rPr lang="zh-CN" altLang="en-US" sz="3600" dirty="0"/>
              <a:t> </a:t>
            </a:r>
            <a:r>
              <a:rPr lang="en-US" altLang="zh-CN" sz="3600" dirty="0"/>
              <a:t>Edition”,</a:t>
            </a:r>
            <a:r>
              <a:rPr lang="zh-CN" altLang="en-US" sz="3600" dirty="0"/>
              <a:t> </a:t>
            </a:r>
            <a:r>
              <a:rPr lang="en-US" altLang="zh-CN" sz="3600" dirty="0"/>
              <a:t>Help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Support</a:t>
            </a:r>
            <a:endParaRPr lang="en-US" sz="3600" dirty="0"/>
          </a:p>
          <a:p>
            <a:endParaRPr lang="en-US" dirty="0"/>
          </a:p>
          <a:p>
            <a:r>
              <a:rPr lang="en-US" sz="2000" dirty="0"/>
              <a:t>Xiaoqi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CC24F-F3A6-96DF-D3BB-D10A536D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1911"/>
            <a:ext cx="2529254" cy="742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DE835-73E4-811D-5C14-47539BF018DB}"/>
              </a:ext>
            </a:extLst>
          </p:cNvPr>
          <p:cNvSpPr txBox="1"/>
          <p:nvPr/>
        </p:nvSpPr>
        <p:spPr>
          <a:xfrm>
            <a:off x="0" y="6405486"/>
            <a:ext cx="693247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https://github.com/yasenstar/enterprise_architecture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98E7C-7731-A1A4-A2C6-92F93B0CC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475" y="1274878"/>
            <a:ext cx="5076483" cy="4259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80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039898" cy="2805105"/>
          </a:xfrm>
        </p:spPr>
        <p:txBody>
          <a:bodyPr>
            <a:normAutofit/>
          </a:bodyPr>
          <a:lstStyle/>
          <a:p>
            <a:r>
              <a:rPr lang="en-US" sz="6000" cap="none" dirty="0"/>
              <a:t>Learning Sparx® Enterprise Architect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560885"/>
            <a:ext cx="5228492" cy="2127738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006 – </a:t>
            </a:r>
            <a:r>
              <a:rPr lang="en-US" altLang="zh-CN" sz="3600" dirty="0"/>
              <a:t>Create a Project, Setting Perspective, Adding Model Content</a:t>
            </a:r>
            <a:endParaRPr lang="en-US" sz="3600" dirty="0"/>
          </a:p>
          <a:p>
            <a:endParaRPr lang="en-US" dirty="0"/>
          </a:p>
          <a:p>
            <a:pPr algn="r"/>
            <a:r>
              <a:rPr lang="en-US" sz="2000" dirty="0"/>
              <a:t>Xiaoqi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CC24F-F3A6-96DF-D3BB-D10A536D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1911"/>
            <a:ext cx="2529254" cy="742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DE835-73E4-811D-5C14-47539BF018DB}"/>
              </a:ext>
            </a:extLst>
          </p:cNvPr>
          <p:cNvSpPr txBox="1"/>
          <p:nvPr/>
        </p:nvSpPr>
        <p:spPr>
          <a:xfrm>
            <a:off x="0" y="6405486"/>
            <a:ext cx="693247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https://github.com/yasenstar/enterprise_architecture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EED44-E5A2-930B-6916-F8F3D68AE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438" y="885810"/>
            <a:ext cx="6207716" cy="5295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162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039898" cy="2805105"/>
          </a:xfrm>
        </p:spPr>
        <p:txBody>
          <a:bodyPr>
            <a:normAutofit/>
          </a:bodyPr>
          <a:lstStyle/>
          <a:p>
            <a:r>
              <a:rPr lang="en-US" sz="6000" cap="none" dirty="0"/>
              <a:t>Learning Sparx® Enterprise Architect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560884"/>
            <a:ext cx="5228492" cy="2620107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007 – </a:t>
            </a:r>
            <a:r>
              <a:rPr lang="en-US" altLang="zh-CN" sz="3600" dirty="0"/>
              <a:t>Viewing / Publishing Content, Navigating and Searching, Collaborating and Sharing</a:t>
            </a:r>
            <a:endParaRPr lang="en-US" sz="3600" dirty="0"/>
          </a:p>
          <a:p>
            <a:endParaRPr lang="en-US" dirty="0"/>
          </a:p>
          <a:p>
            <a:pPr algn="r"/>
            <a:r>
              <a:rPr lang="en-US" sz="2000" dirty="0"/>
              <a:t>Xiaoqi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CC24F-F3A6-96DF-D3BB-D10A536D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1911"/>
            <a:ext cx="2529254" cy="742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DE835-73E4-811D-5C14-47539BF018DB}"/>
              </a:ext>
            </a:extLst>
          </p:cNvPr>
          <p:cNvSpPr txBox="1"/>
          <p:nvPr/>
        </p:nvSpPr>
        <p:spPr>
          <a:xfrm>
            <a:off x="0" y="6405486"/>
            <a:ext cx="693247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https://github.com/yasenstar/enterprise_architecture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7673B-BE8D-EADC-9C5D-A21AD9E8C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092" y="531911"/>
            <a:ext cx="6099709" cy="5249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125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wireframe building presentation (widescreen).potx" id="{58CE74E2-616B-447D-963B-87527DA5909A}" vid="{49D84436-E293-416F-BC4D-7976A1E115A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739</TotalTime>
  <Words>409</Words>
  <Application>Microsoft Office PowerPoint</Application>
  <PresentationFormat>Widescreen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Wireframe Building 16x9</vt:lpstr>
      <vt:lpstr>Learning Sparx® Enterprise Architect Tool</vt:lpstr>
      <vt:lpstr>Magic Quadrant for Enterprise Architecture Tools - 2022</vt:lpstr>
      <vt:lpstr>About Sparx Systems</vt:lpstr>
      <vt:lpstr>Learning Sparx® Enterprise Architect Tool</vt:lpstr>
      <vt:lpstr>Learning Sparx® Enterprise Architect Tool</vt:lpstr>
      <vt:lpstr>Learning Sparx® Enterprise Architect Tool</vt:lpstr>
      <vt:lpstr>Learning Sparx® Enterprise Architect Tool</vt:lpstr>
      <vt:lpstr>Learning Sparx® Enterprise Architect Tool</vt:lpstr>
      <vt:lpstr>Learning Sparx® Enterprise Architect Tool</vt:lpstr>
      <vt:lpstr>Learning Sparx® Enterprise Architect Tool</vt:lpstr>
      <vt:lpstr>Learning Sparx® Enterprise Architect Tool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Sparx® Enterprise Architecture</dc:title>
  <dc:creator>Zhao Xiaoqi</dc:creator>
  <cp:lastModifiedBy>Zhao Xiaoqi</cp:lastModifiedBy>
  <cp:revision>13</cp:revision>
  <dcterms:created xsi:type="dcterms:W3CDTF">2023-10-02T01:58:45Z</dcterms:created>
  <dcterms:modified xsi:type="dcterms:W3CDTF">2023-10-16T17:09:53Z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2023-10-02T02:02:29Z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7594f9e7-55b4-46c8-b17c-6582fe436211</vt:lpwstr>
  </property>
  <property fmtid="{D5CDD505-2E9C-101B-9397-08002B2CF9AE}" pid="14" name="MSIP_Label_19540963-e559-4020-8a90-fe8a502c2801_ContentBits">
    <vt:lpwstr>0</vt:lpwstr>
  </property>
</Properties>
</file>